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62478" autoAdjust="0"/>
  </p:normalViewPr>
  <p:slideViewPr>
    <p:cSldViewPr snapToGrid="0">
      <p:cViewPr varScale="1">
        <p:scale>
          <a:sx n="46" d="100"/>
          <a:sy n="46" d="100"/>
        </p:scale>
        <p:origin x="16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D913C-EF58-4685-8558-27B6D88F5EC9}" type="datetimeFigureOut">
              <a:rPr lang="es-AR" smtClean="0"/>
              <a:t>30/03/2018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06453-BA72-4A2A-8306-54648BDCC47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75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Aca</a:t>
            </a:r>
            <a:r>
              <a:rPr lang="es-A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 debe aclarar que además de Penetration Test existen otros tipos de Análisis, como pueden ser el Análisis de Vulnerabilidades () y el </a:t>
            </a:r>
            <a:r>
              <a:rPr lang="es-AR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Ethical</a:t>
            </a:r>
            <a:r>
              <a:rPr lang="es-A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Hacking (Todo es un objetivo</a:t>
            </a:r>
            <a:r>
              <a:rPr lang="es-AR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</a:p>
          <a:p>
            <a:pPr>
              <a:lnSpc>
                <a:spcPct val="100000"/>
              </a:lnSpc>
            </a:pPr>
            <a:endParaRPr lang="es-AR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s-A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“Por ejemplo, podríamos estar hablando de que el </a:t>
            </a:r>
            <a:r>
              <a:rPr lang="es-AR" sz="2000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penetration</a:t>
            </a:r>
            <a:r>
              <a:rPr lang="es-A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test </a:t>
            </a:r>
            <a:r>
              <a:rPr lang="es-AR" sz="2000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deberealizarse</a:t>
            </a:r>
            <a:r>
              <a:rPr lang="es-A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contra la base de datos de producción ubicada en la red interna</a:t>
            </a:r>
            <a:endParaRPr lang="es-AR" sz="20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s-A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de una determinada organización, por lo que si bien todos los sistema de información que la soportan en su entorno (dispositivos de comunicación,</a:t>
            </a:r>
            <a:endParaRPr lang="es-AR" sz="20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s-A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dispositivos de filtrado, dispositivos de detección/prevención de intrusiones y otros) serán tenidos en cuenta para el análisis, el objetivo final será la base</a:t>
            </a:r>
            <a:endParaRPr lang="es-AR" sz="20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s-AR" sz="20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de datos de producción.”</a:t>
            </a:r>
            <a:endParaRPr lang="es-AR" sz="20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s-A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0" name="TextShape 2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5D38010E-5DE2-4CF3-8D5C-4DAA5E7B4FEB}" type="slidenum">
              <a:rPr lang="es-AR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4</a:t>
            </a:fld>
            <a:endParaRPr lang="es-A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23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“Virtualización es la creación a través de software de una versión virtual de algún recurso tecnológico (hardware, sistema operativo, etc.).</a:t>
            </a:r>
            <a:endParaRPr lang="es-AR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s-AR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s-AR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Se refiere a la abstracción de los recursos de una computadora, mediante el </a:t>
            </a:r>
            <a:r>
              <a:rPr lang="es-AR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Hypervisor</a:t>
            </a:r>
            <a:r>
              <a:rPr lang="es-AR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o VMM (Virtual Machine Monitor) que crea una capa de abstracción entre el hardware de la máquina física (host) y el sistema operativo de la máquina virtual (virtual machine, </a:t>
            </a:r>
            <a:r>
              <a:rPr lang="es-AR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guest</a:t>
            </a:r>
            <a:r>
              <a:rPr lang="es-AR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),dividiéndose el recurso en uno o más entornos de ejecución.” (Wikipedia)</a:t>
            </a:r>
            <a:endParaRPr lang="es-AR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spc="-1" dirty="0" smtClean="0">
              <a:solidFill>
                <a:srgbClr val="FFFF00"/>
              </a:solidFill>
              <a:uFill>
                <a:solidFill>
                  <a:srgbClr val="FFFFFF"/>
                </a:solidFill>
              </a:u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spc="-1" dirty="0" smtClean="0">
              <a:solidFill>
                <a:srgbClr val="FFFF00"/>
              </a:solidFill>
              <a:uFill>
                <a:solidFill>
                  <a:srgbClr val="FFFFFF"/>
                </a:solidFill>
              </a:u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Hypervisor</a:t>
            </a:r>
            <a:r>
              <a:rPr lang="es-AR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es el software que hace posible la virtualización. Este software, también conocido como administrador de virtualización, se encuentra entre el hardware y el sistema operativo, separando el sistema operativo y las aplicaciones del hardware. El </a:t>
            </a:r>
            <a:r>
              <a:rPr lang="es-AR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hypervisor</a:t>
            </a:r>
            <a:r>
              <a:rPr lang="es-AR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asigna la cantidad de acceso que los sistemas operativos y aplicaciones tiene al procesador , memoria, disco duro y otros recursos.</a:t>
            </a:r>
            <a:endParaRPr lang="es-AR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06453-BA72-4A2A-8306-54648BDCC47C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324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 dos libros totalmente practicos, paso a paso como llevar adelante la construcción de diferentes Laboratorios de seguridad, el primero enseña herramientas como NMAP, Metasploit, wireshark. Ataques de Malware, virus, etc.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 segundo 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2" name="TextShape 2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92B25A8D-536B-4144-ADFA-3B2780CD6058}" type="slidenum">
              <a:rPr lang="es-AR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15</a:t>
            </a:fld>
            <a:endParaRPr lang="es-A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000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describe la solución completa desde el cliente pasando por el proxy reverso y autenticando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ssoha productivos.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4" name="TextShape 2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56524913-89CC-4683-A9BD-AEAF3111A265}" type="slidenum">
              <a:rPr lang="es-AR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16</a:t>
            </a:fld>
            <a:endParaRPr lang="es-A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0549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Cierre.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6" name="TextShape 2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C2420820-FE91-408F-BEC0-2C3F34B03868}" type="slidenum">
              <a:rPr lang="es-AR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17</a:t>
            </a:fld>
            <a:endParaRPr lang="es-A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71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1"/>
            <a:ext cx="8676223" cy="32004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00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37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312419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678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3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45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64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2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22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82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7" y="609601"/>
            <a:ext cx="2210515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556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122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61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74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10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2212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22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0306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121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50372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387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4127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53983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Imagen 313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315" name="Imagen 314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42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3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55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1"/>
            <a:ext cx="4876800" cy="312420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31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1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4"/>
            <a:ext cx="4876800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3243264"/>
            <a:ext cx="4876801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6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7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0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3" y="609601"/>
            <a:ext cx="5943601" cy="51816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9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4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7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5105400" cy="365125"/>
          </a:xfrm>
        </p:spPr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4" y="5883277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48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667001"/>
            <a:ext cx="99059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7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342900"/>
            <a:fld id="{B61BEF0D-F0BB-DE4B-95CE-6DB70DBA9567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342900"/>
              <a:t>3/30/2018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342900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4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342900"/>
            <a:fld id="{D57F1E4F-1CFF-5643-939E-217C01CDF565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342900"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702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dt"/>
          </p:nvPr>
        </p:nvSpPr>
        <p:spPr>
          <a:xfrm>
            <a:off x="8837760" y="5883120"/>
            <a:ext cx="1600320" cy="365040"/>
          </a:xfrm>
          <a:prstGeom prst="rect">
            <a:avLst/>
          </a:prstGeom>
        </p:spPr>
        <p:txBody>
          <a:bodyPr anchor="ctr"/>
          <a:lstStyle/>
          <a:p>
            <a:pPr algn="r"/>
            <a:fld id="{2185DE13-70C4-4238-A5C1-7B4D46329FA3}" type="datetime">
              <a:rPr lang="en-US" sz="680" b="1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pPr algn="r"/>
              <a:t>3/30/2018</a:t>
            </a:fld>
            <a:endParaRPr lang="es-A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ftr"/>
          </p:nvPr>
        </p:nvSpPr>
        <p:spPr>
          <a:xfrm>
            <a:off x="1141440" y="5883120"/>
            <a:ext cx="7543680" cy="365040"/>
          </a:xfrm>
          <a:prstGeom prst="rect">
            <a:avLst/>
          </a:prstGeom>
        </p:spPr>
        <p:txBody>
          <a:bodyPr anchor="ctr"/>
          <a:lstStyle/>
          <a:p>
            <a:endParaRPr lang="es-A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/>
          </p:nvPr>
        </p:nvSpPr>
        <p:spPr>
          <a:xfrm>
            <a:off x="10513920" y="5883120"/>
            <a:ext cx="551040" cy="365040"/>
          </a:xfrm>
          <a:prstGeom prst="rect">
            <a:avLst/>
          </a:prstGeom>
        </p:spPr>
        <p:txBody>
          <a:bodyPr anchor="ctr"/>
          <a:lstStyle/>
          <a:p>
            <a:pPr algn="r"/>
            <a:fld id="{BF8C1BD2-C5AF-4CD3-97AE-74AA2D6AEF85}" type="slidenum">
              <a:rPr lang="en-US" sz="680" b="1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pPr algn="r"/>
              <a:t>‹Nº›</a:t>
            </a:fld>
            <a:endParaRPr lang="es-A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73441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backbox.org/linux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kali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991899" y="4399051"/>
            <a:ext cx="62485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s-AR" sz="3000" dirty="0">
                <a:solidFill>
                  <a:prstClr val="white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Laboratorios de Seguridad </a:t>
            </a:r>
            <a:r>
              <a:rPr lang="es-AR" sz="3000" dirty="0" smtClean="0">
                <a:solidFill>
                  <a:prstClr val="white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Informática La Práctica hace al Maestro</a:t>
            </a:r>
            <a:endParaRPr lang="es-AR" sz="3000" dirty="0">
              <a:solidFill>
                <a:prstClr val="white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s-AR" sz="14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PARANAConf</a:t>
            </a:r>
            <a:r>
              <a:rPr lang="es-AR" sz="14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r>
              <a:rPr lang="es-ES" sz="1400" b="1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AR" sz="1400" b="1" dirty="0" smtClean="0"/>
              <a:t>Conferencia de tecnología, informática, comunicaciones y seguridad informática</a:t>
            </a:r>
          </a:p>
          <a:p>
            <a:pPr algn="ctr"/>
            <a:r>
              <a:rPr lang="es-AR" sz="14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en Paraná (Entre Ríos).</a:t>
            </a:r>
            <a:r>
              <a:rPr lang="es-ES" sz="1400" spc="-1" dirty="0" smtClean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14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29 </a:t>
            </a:r>
            <a:r>
              <a:rPr lang="es-ES" sz="1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y </a:t>
            </a:r>
            <a:r>
              <a:rPr lang="es-ES" sz="14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30 </a:t>
            </a:r>
            <a:r>
              <a:rPr lang="es-ES" sz="1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de </a:t>
            </a:r>
            <a:r>
              <a:rPr lang="es-ES" sz="1400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Marzo 2018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184" y="559745"/>
            <a:ext cx="3381778" cy="33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CustomShape 1"/>
          <p:cNvSpPr/>
          <p:nvPr/>
        </p:nvSpPr>
        <p:spPr>
          <a:xfrm>
            <a:off x="2928000" y="684000"/>
            <a:ext cx="4827240" cy="119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/>
            <a:r>
              <a:rPr lang="es-AR" sz="3200" b="1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 necesito para crear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AR" sz="3200" b="1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un laboratorio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57" name="TextShape 2"/>
          <p:cNvSpPr txBox="1"/>
          <p:nvPr/>
        </p:nvSpPr>
        <p:spPr>
          <a:xfrm>
            <a:off x="2431560" y="2433240"/>
            <a:ext cx="5644440" cy="165564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8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Procesador I5 Quad Core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8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16 GB RAM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8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~250 - ~500GB HDD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58" name="CustomShape 3"/>
          <p:cNvSpPr/>
          <p:nvPr/>
        </p:nvSpPr>
        <p:spPr>
          <a:xfrm>
            <a:off x="2430840" y="2017440"/>
            <a:ext cx="5007240" cy="45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z="2400" b="1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PC/NOTEBOOK Especificaciones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60" name="Imagen 759"/>
          <p:cNvPicPr/>
          <p:nvPr/>
        </p:nvPicPr>
        <p:blipFill>
          <a:blip r:embed="rId3"/>
          <a:stretch/>
        </p:blipFill>
        <p:spPr>
          <a:xfrm>
            <a:off x="8220000" y="2620080"/>
            <a:ext cx="2016360" cy="1699920"/>
          </a:xfrm>
          <a:prstGeom prst="rect">
            <a:avLst/>
          </a:prstGeom>
          <a:ln>
            <a:noFill/>
          </a:ln>
        </p:spPr>
      </p:pic>
      <p:sp>
        <p:nvSpPr>
          <p:cNvPr id="761" name="CustomShape 5"/>
          <p:cNvSpPr/>
          <p:nvPr/>
        </p:nvSpPr>
        <p:spPr>
          <a:xfrm>
            <a:off x="2417880" y="3998880"/>
            <a:ext cx="3925080" cy="45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z="2400" b="1" spc="-1" dirty="0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Software de </a:t>
            </a:r>
            <a:r>
              <a:rPr lang="es-AR" sz="2400" b="1" spc="-1" dirty="0" smtClean="0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Virtualización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62" name="TextShape 6"/>
          <p:cNvSpPr txBox="1"/>
          <p:nvPr/>
        </p:nvSpPr>
        <p:spPr>
          <a:xfrm>
            <a:off x="2431920" y="4413600"/>
            <a:ext cx="8380080" cy="165564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VirtualBox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(Free)</a:t>
            </a:r>
            <a:r>
              <a:rPr lang="es-AR" sz="2000" cap="small" spc="-1" dirty="0">
                <a:solidFill>
                  <a:srgbClr val="3399FF"/>
                </a:solidFill>
                <a:uFill>
                  <a:solidFill>
                    <a:srgbClr val="FFFFFF"/>
                  </a:solidFill>
                </a:uFill>
              </a:rPr>
              <a:t> https://www.virtualbox.org/wiki/downloads</a:t>
            </a:r>
            <a:endParaRPr lang="es-A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VMWare Player (Free)</a:t>
            </a:r>
            <a:r>
              <a:rPr lang="es-AR" sz="2000" cap="small" spc="-1" dirty="0">
                <a:solidFill>
                  <a:srgbClr val="3399FF"/>
                </a:solidFill>
                <a:uFill>
                  <a:solidFill>
                    <a:srgbClr val="FFFFFF"/>
                  </a:solidFill>
                </a:uFill>
              </a:rPr>
              <a:t> https://vmware.com/go/downloadplayer</a:t>
            </a:r>
            <a:endParaRPr lang="es-A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VMware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Workstation (PAGO)</a:t>
            </a:r>
            <a:endParaRPr lang="es-A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VMFushion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(MAC/PAGO)</a:t>
            </a:r>
            <a:endParaRPr lang="es-A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45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2928000" y="684000"/>
            <a:ext cx="618048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Distribuciones para Pentesting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64" name="Imagen 6"/>
          <p:cNvPicPr/>
          <p:nvPr/>
        </p:nvPicPr>
        <p:blipFill>
          <a:blip r:embed="rId3"/>
          <a:stretch/>
        </p:blipFill>
        <p:spPr>
          <a:xfrm>
            <a:off x="2611920" y="2044440"/>
            <a:ext cx="2908080" cy="2239200"/>
          </a:xfrm>
          <a:prstGeom prst="rect">
            <a:avLst/>
          </a:prstGeom>
          <a:ln w="12600">
            <a:noFill/>
          </a:ln>
        </p:spPr>
      </p:pic>
      <p:sp>
        <p:nvSpPr>
          <p:cNvPr id="765" name="CustomShape 2"/>
          <p:cNvSpPr/>
          <p:nvPr/>
        </p:nvSpPr>
        <p:spPr>
          <a:xfrm>
            <a:off x="2812800" y="4572000"/>
            <a:ext cx="2201400" cy="36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4"/>
              </a:rPr>
              <a:t>https://www.kali.org</a:t>
            </a:r>
            <a:r>
              <a:rPr lang="es-AR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66" name="Imagen 8"/>
          <p:cNvPicPr/>
          <p:nvPr/>
        </p:nvPicPr>
        <p:blipFill>
          <a:blip r:embed="rId5"/>
          <a:stretch/>
        </p:blipFill>
        <p:spPr>
          <a:xfrm>
            <a:off x="6744000" y="2044440"/>
            <a:ext cx="2907720" cy="2242440"/>
          </a:xfrm>
          <a:prstGeom prst="rect">
            <a:avLst/>
          </a:prstGeom>
          <a:ln w="12600">
            <a:noFill/>
          </a:ln>
        </p:spPr>
      </p:pic>
      <p:sp>
        <p:nvSpPr>
          <p:cNvPr id="767" name="CustomShape 3"/>
          <p:cNvSpPr/>
          <p:nvPr/>
        </p:nvSpPr>
        <p:spPr>
          <a:xfrm>
            <a:off x="6656520" y="4572000"/>
            <a:ext cx="2705760" cy="36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6"/>
              </a:rPr>
              <a:t>https://backbox.org/linux</a:t>
            </a:r>
            <a:r>
              <a:rPr lang="es-AR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2928000" y="684000"/>
            <a:ext cx="473868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Varias VMs Vulnerables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71" name="TextShape 3"/>
          <p:cNvSpPr txBox="1"/>
          <p:nvPr/>
        </p:nvSpPr>
        <p:spPr>
          <a:xfrm>
            <a:off x="2189640" y="1546560"/>
            <a:ext cx="7632000" cy="216000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000" cap="small" spc="-1" dirty="0" err="1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Metasploitable</a:t>
            </a:r>
            <a:r>
              <a:rPr lang="es-AR" sz="2000" cap="small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(Red, Web </a:t>
            </a: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Applications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AR" sz="2000" cap="small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000" cap="small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Metasploitable2 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(Red, Web </a:t>
            </a: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Applications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)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WebGoat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(Web </a:t>
            </a: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Applications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HacmeBank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HackmeCasino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, ETC (Web </a:t>
            </a: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Applications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OWASP </a:t>
            </a: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Broken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Web </a:t>
            </a: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Applications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(Web </a:t>
            </a: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Applications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OWASP </a:t>
            </a: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Mutillidae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 II (Web </a:t>
            </a:r>
            <a:r>
              <a:rPr lang="es-AR" sz="20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Applications</a:t>
            </a:r>
            <a:r>
              <a:rPr lang="es-AR" sz="20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72" name="Imagen 771"/>
          <p:cNvPicPr/>
          <p:nvPr/>
        </p:nvPicPr>
        <p:blipFill>
          <a:blip r:embed="rId3"/>
          <a:stretch/>
        </p:blipFill>
        <p:spPr>
          <a:xfrm>
            <a:off x="1740000" y="4065480"/>
            <a:ext cx="3672000" cy="1622520"/>
          </a:xfrm>
          <a:prstGeom prst="rect">
            <a:avLst/>
          </a:prstGeom>
          <a:ln>
            <a:noFill/>
          </a:ln>
        </p:spPr>
      </p:pic>
      <p:pic>
        <p:nvPicPr>
          <p:cNvPr id="773" name="Imagen 772"/>
          <p:cNvPicPr/>
          <p:nvPr/>
        </p:nvPicPr>
        <p:blipFill>
          <a:blip r:embed="rId4"/>
          <a:stretch/>
        </p:blipFill>
        <p:spPr>
          <a:xfrm>
            <a:off x="5628000" y="3744000"/>
            <a:ext cx="4752000" cy="2214000"/>
          </a:xfrm>
          <a:prstGeom prst="rect">
            <a:avLst/>
          </a:prstGeom>
          <a:ln>
            <a:noFill/>
          </a:ln>
        </p:spPr>
      </p:pic>
      <p:sp>
        <p:nvSpPr>
          <p:cNvPr id="8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6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2959320" y="684000"/>
            <a:ext cx="6631560" cy="119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Ctr="1"/>
          <a:lstStyle/>
          <a:p>
            <a:pPr algn="ctr"/>
            <a:r>
              <a:rPr lang="es-AR" sz="3200" b="1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Portales On-Line de Laboratorios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AR" sz="3200" b="1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Seguridad Informática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75" name="Imagen 9"/>
          <p:cNvPicPr/>
          <p:nvPr/>
        </p:nvPicPr>
        <p:blipFill>
          <a:blip r:embed="rId3"/>
          <a:stretch/>
        </p:blipFill>
        <p:spPr>
          <a:xfrm>
            <a:off x="2926560" y="2086920"/>
            <a:ext cx="6574320" cy="2458080"/>
          </a:xfrm>
          <a:prstGeom prst="rect">
            <a:avLst/>
          </a:prstGeom>
          <a:ln w="12600">
            <a:noFill/>
          </a:ln>
        </p:spPr>
      </p:pic>
      <p:sp>
        <p:nvSpPr>
          <p:cNvPr id="776" name="CustomShape 2"/>
          <p:cNvSpPr/>
          <p:nvPr/>
        </p:nvSpPr>
        <p:spPr>
          <a:xfrm>
            <a:off x="4598204" y="4754160"/>
            <a:ext cx="2995592" cy="36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pc="-1" dirty="0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https://pentesterlab.com 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0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ustomShape 1"/>
          <p:cNvSpPr/>
          <p:nvPr/>
        </p:nvSpPr>
        <p:spPr>
          <a:xfrm>
            <a:off x="2959320" y="684000"/>
            <a:ext cx="6631560" cy="119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Ctr="1"/>
          <a:lstStyle/>
          <a:p>
            <a:pPr algn="ctr"/>
            <a:r>
              <a:rPr lang="es-AR" sz="3200" b="1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Portales On-Line de Laboratorios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AR" sz="3200" b="1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Seguridad Informática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79" name="CustomShape 2"/>
          <p:cNvSpPr/>
          <p:nvPr/>
        </p:nvSpPr>
        <p:spPr>
          <a:xfrm>
            <a:off x="4552367" y="5145368"/>
            <a:ext cx="3087265" cy="36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pc="-1" dirty="0">
                <a:solidFill>
                  <a:srgbClr val="3399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Noto Sans CJK SC Regular"/>
              </a:rPr>
              <a:t>https://www.vulnhub.com 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80" name="Imagen 1"/>
          <p:cNvPicPr/>
          <p:nvPr/>
        </p:nvPicPr>
        <p:blipFill>
          <a:blip r:embed="rId3"/>
          <a:stretch/>
        </p:blipFill>
        <p:spPr>
          <a:xfrm>
            <a:off x="2541000" y="2061000"/>
            <a:ext cx="7659360" cy="2982960"/>
          </a:xfrm>
          <a:prstGeom prst="rect">
            <a:avLst/>
          </a:prstGeom>
          <a:ln w="12600">
            <a:noFill/>
          </a:ln>
        </p:spPr>
      </p:pic>
      <p:sp>
        <p:nvSpPr>
          <p:cNvPr id="7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1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Imagen 5"/>
          <p:cNvPicPr/>
          <p:nvPr/>
        </p:nvPicPr>
        <p:blipFill>
          <a:blip r:embed="rId4"/>
          <a:stretch/>
        </p:blipFill>
        <p:spPr>
          <a:xfrm>
            <a:off x="2682480" y="1350360"/>
            <a:ext cx="2405520" cy="3015000"/>
          </a:xfrm>
          <a:prstGeom prst="rect">
            <a:avLst/>
          </a:prstGeom>
          <a:ln w="12600">
            <a:noFill/>
          </a:ln>
        </p:spPr>
      </p:pic>
      <p:pic>
        <p:nvPicPr>
          <p:cNvPr id="783" name="Imagen 6"/>
          <p:cNvPicPr/>
          <p:nvPr/>
        </p:nvPicPr>
        <p:blipFill>
          <a:blip r:embed="rId5"/>
          <a:stretch/>
        </p:blipFill>
        <p:spPr>
          <a:xfrm>
            <a:off x="7320000" y="1340640"/>
            <a:ext cx="2393280" cy="3015000"/>
          </a:xfrm>
          <a:prstGeom prst="rect">
            <a:avLst/>
          </a:prstGeom>
          <a:ln w="12600">
            <a:noFill/>
          </a:ln>
        </p:spPr>
      </p:pic>
      <p:sp>
        <p:nvSpPr>
          <p:cNvPr id="784" name="CustomShape 1"/>
          <p:cNvSpPr/>
          <p:nvPr/>
        </p:nvSpPr>
        <p:spPr>
          <a:xfrm>
            <a:off x="3809640" y="673630"/>
            <a:ext cx="457272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Libros Recomendados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85" name="CustomShape 2"/>
          <p:cNvSpPr/>
          <p:nvPr/>
        </p:nvSpPr>
        <p:spPr>
          <a:xfrm>
            <a:off x="2247240" y="4425260"/>
            <a:ext cx="3276000" cy="9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pc="-1" dirty="0">
                <a:solidFill>
                  <a:srgbClr val="3399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http://www.wiley.com/WileyCDA/WileyTitle/productCd-1118987055.html 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86" name="CustomShape 3"/>
          <p:cNvSpPr/>
          <p:nvPr/>
        </p:nvSpPr>
        <p:spPr>
          <a:xfrm>
            <a:off x="6420360" y="4365360"/>
            <a:ext cx="4103640" cy="113463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pc="-1" dirty="0">
                <a:solidFill>
                  <a:srgbClr val="3399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https://www.packtpub.com/networking-and-servers/instant-penetration-testing-setting-test-lab-how 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48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CustomShape 1"/>
          <p:cNvSpPr/>
          <p:nvPr/>
        </p:nvSpPr>
        <p:spPr>
          <a:xfrm>
            <a:off x="3555480" y="985680"/>
            <a:ext cx="5744520" cy="6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600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DATOS DE CONTACTO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89" name="TextShape 2"/>
          <p:cNvSpPr txBox="1"/>
          <p:nvPr/>
        </p:nvSpPr>
        <p:spPr>
          <a:xfrm>
            <a:off x="2841600" y="1809000"/>
            <a:ext cx="6638760" cy="2072520"/>
          </a:xfrm>
          <a:prstGeom prst="rect">
            <a:avLst/>
          </a:prstGeom>
          <a:noFill/>
          <a:ln>
            <a:noFill/>
          </a:ln>
        </p:spPr>
        <p:txBody>
          <a:bodyPr anchorCtr="1"/>
          <a:lstStyle/>
          <a:p>
            <a:pPr algn="ctr"/>
            <a:r>
              <a:rPr lang="es-AR" sz="2800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Lic. Rubén Darío Aybar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AR" sz="2800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Administrador de Seguridad Informática 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90" name="Picture 6" descr="http://mail.infim.ro/email.jpg"/>
          <p:cNvPicPr/>
          <p:nvPr/>
        </p:nvPicPr>
        <p:blipFill>
          <a:blip r:embed="rId4"/>
          <a:stretch/>
        </p:blipFill>
        <p:spPr>
          <a:xfrm>
            <a:off x="4130760" y="4687920"/>
            <a:ext cx="1244520" cy="1045440"/>
          </a:xfrm>
          <a:prstGeom prst="rect">
            <a:avLst/>
          </a:prstGeom>
          <a:ln w="12600">
            <a:noFill/>
          </a:ln>
        </p:spPr>
      </p:pic>
      <p:sp>
        <p:nvSpPr>
          <p:cNvPr id="791" name="CustomShape 3"/>
          <p:cNvSpPr/>
          <p:nvPr/>
        </p:nvSpPr>
        <p:spPr>
          <a:xfrm>
            <a:off x="5428560" y="4989240"/>
            <a:ext cx="2097720" cy="36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Ctr="1"/>
          <a:lstStyle/>
          <a:p>
            <a:pPr algn="ctr"/>
            <a:r>
              <a:rPr lang="es-AR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r4yb4r@gmail.com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92" name="Picture 7"/>
          <p:cNvPicPr/>
          <p:nvPr/>
        </p:nvPicPr>
        <p:blipFill>
          <a:blip r:embed="rId5"/>
          <a:stretch/>
        </p:blipFill>
        <p:spPr>
          <a:xfrm>
            <a:off x="4228680" y="3839400"/>
            <a:ext cx="961200" cy="834120"/>
          </a:xfrm>
          <a:prstGeom prst="rect">
            <a:avLst/>
          </a:prstGeom>
          <a:ln w="12600">
            <a:noFill/>
          </a:ln>
        </p:spPr>
      </p:pic>
      <p:sp>
        <p:nvSpPr>
          <p:cNvPr id="793" name="CustomShape 4"/>
          <p:cNvSpPr/>
          <p:nvPr/>
        </p:nvSpPr>
        <p:spPr>
          <a:xfrm>
            <a:off x="5236320" y="4068000"/>
            <a:ext cx="1311480" cy="36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Ctr="1"/>
          <a:lstStyle/>
          <a:p>
            <a:pPr algn="ctr"/>
            <a:r>
              <a:rPr lang="es-AR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@raybar18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45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CustomShape 1"/>
          <p:cNvSpPr/>
          <p:nvPr/>
        </p:nvSpPr>
        <p:spPr>
          <a:xfrm>
            <a:off x="4512000" y="1043280"/>
            <a:ext cx="18468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6" name="TextShape 2"/>
          <p:cNvSpPr txBox="1"/>
          <p:nvPr/>
        </p:nvSpPr>
        <p:spPr>
          <a:xfrm>
            <a:off x="3764280" y="470880"/>
            <a:ext cx="5129280" cy="2286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s-AR" sz="7200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GRACIAS!!!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b="29947"/>
          <a:stretch/>
        </p:blipFill>
        <p:spPr>
          <a:xfrm>
            <a:off x="3075217" y="2088441"/>
            <a:ext cx="6507406" cy="31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extShape 1"/>
          <p:cNvSpPr txBox="1"/>
          <p:nvPr/>
        </p:nvSpPr>
        <p:spPr>
          <a:xfrm>
            <a:off x="2658360" y="1719720"/>
            <a:ext cx="7460280" cy="36439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Rubén Darío Aybar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Administrador de Seguridad Informática UBA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Licenciado en Informática Educativa de la UNLA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Estudiante de la Especialización y Maestría en Seguridad Informática de la </a:t>
            </a:r>
            <a:r>
              <a:rPr lang="es-AR" sz="20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UBA</a:t>
            </a:r>
          </a:p>
          <a:p>
            <a:pPr marL="214200" indent="-214200">
              <a:buBlip>
                <a:blip r:embed="rId3"/>
              </a:buBlip>
            </a:pPr>
            <a:r>
              <a:rPr lang="es-AR" sz="20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Estudiante de la </a:t>
            </a: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Especialización y Maestría en </a:t>
            </a:r>
            <a:r>
              <a:rPr lang="es-AR" sz="20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Redes de Datos de la UNLP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Blip>
                <a:blip r:embed="rId3"/>
              </a:buBlip>
            </a:pPr>
            <a:r>
              <a:rPr lang="es-AR" sz="20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Padre </a:t>
            </a: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 dos hijos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Me gusta asistir a diferentes conferencias de Seguridad Informática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6" name="TextShape 2"/>
          <p:cNvSpPr txBox="1"/>
          <p:nvPr/>
        </p:nvSpPr>
        <p:spPr>
          <a:xfrm>
            <a:off x="1947000" y="661680"/>
            <a:ext cx="3249000" cy="64440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r>
              <a:rPr lang="es-AR" sz="3600" b="1" cap="all" spc="-1">
                <a:solidFill>
                  <a:srgbClr val="DDDDDD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#WHOAMI</a:t>
            </a:r>
            <a:endParaRPr lang="es-AR" sz="44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6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extShape 1"/>
          <p:cNvSpPr txBox="1"/>
          <p:nvPr/>
        </p:nvSpPr>
        <p:spPr>
          <a:xfrm>
            <a:off x="1948800" y="662400"/>
            <a:ext cx="2407320" cy="64440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r>
              <a:rPr lang="es-AR" sz="3600" b="1" cap="all" spc="-1">
                <a:solidFill>
                  <a:srgbClr val="DDDDDD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Agenda</a:t>
            </a:r>
            <a:endParaRPr lang="es-AR" sz="44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9" name="TextShape 2"/>
          <p:cNvSpPr txBox="1"/>
          <p:nvPr/>
        </p:nvSpPr>
        <p:spPr>
          <a:xfrm>
            <a:off x="2112141" y="1983351"/>
            <a:ext cx="9762186" cy="3245472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Que es un Penetration Test.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Etapas de un Penetration Test.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Virtualización – Hypervizor.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Que es un Laboratorio de Seguridad Informática.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Para que crear un Laboratorio de Seguridad Informática.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Quienes deben crear un Laboratorio.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Que necesito para crear un laboratorio.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Distribuciones para Pentesting.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Varias VMs Vulnerables.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Portales On-Line de Laboratorios Seguridad Informática.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4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Libros Recomendados.</a:t>
            </a:r>
            <a:endParaRPr lang="es-AR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62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2927640" y="695160"/>
            <a:ext cx="673236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 es un </a:t>
            </a:r>
            <a:r>
              <a:rPr lang="es-AR" sz="3200" b="1" i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Penetration Test*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32" name="CustomShape 2"/>
          <p:cNvSpPr/>
          <p:nvPr/>
        </p:nvSpPr>
        <p:spPr>
          <a:xfrm>
            <a:off x="2521200" y="2012400"/>
            <a:ext cx="7182000" cy="9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“Habitualmente conocido como test de intrusión, es el tipo de análisis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s-AR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que da lugar a la realización de tareas asociadas a la explotación y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s-AR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pos-explotación de vulnerabilidades.”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33" name="CustomShape 3"/>
          <p:cNvSpPr/>
          <p:nvPr/>
        </p:nvSpPr>
        <p:spPr>
          <a:xfrm>
            <a:off x="2440560" y="3983040"/>
            <a:ext cx="7343280" cy="9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“Se caracteriza por tener un objetivo definido, que finaliza cuando el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s-AR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mismo es alcanzado o el tiempo pautado para el desarrollo del análisis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s-AR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se agota.”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0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2927640" y="684000"/>
            <a:ext cx="738036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Etapas de un </a:t>
            </a:r>
            <a:r>
              <a:rPr lang="es-AR" sz="3200" b="1" i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Penetration Test*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37" name="TextShape 2"/>
          <p:cNvSpPr txBox="1"/>
          <p:nvPr/>
        </p:nvSpPr>
        <p:spPr>
          <a:xfrm>
            <a:off x="2438400" y="1844640"/>
            <a:ext cx="8229600" cy="30859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reconocimiento pasivo.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reconocimiento activo superficial.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reconocimiento activo en profundidad.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explotación o ataque puro.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consolidación.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reporte.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38" name="CustomShape 3"/>
          <p:cNvSpPr/>
          <p:nvPr/>
        </p:nvSpPr>
        <p:spPr>
          <a:xfrm>
            <a:off x="2759520" y="5445360"/>
            <a:ext cx="7291440" cy="6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</a:rPr>
              <a:t>* Libro: Ethical Hacking: Un Enfoque Metodológico para profesionales.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AR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</a:rPr>
              <a:t>Ezequiel Sallis – Claudio Caracciolo – Marcelo Rodríguez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81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Imagen 4"/>
          <p:cNvPicPr/>
          <p:nvPr/>
        </p:nvPicPr>
        <p:blipFill>
          <a:blip r:embed="rId4"/>
          <a:stretch/>
        </p:blipFill>
        <p:spPr>
          <a:xfrm>
            <a:off x="2505360" y="1718280"/>
            <a:ext cx="7315200" cy="4200480"/>
          </a:xfrm>
          <a:prstGeom prst="rect">
            <a:avLst/>
          </a:prstGeom>
          <a:ln w="12600">
            <a:noFill/>
          </a:ln>
        </p:spPr>
      </p:pic>
      <p:sp>
        <p:nvSpPr>
          <p:cNvPr id="745" name="CustomShape 1"/>
          <p:cNvSpPr/>
          <p:nvPr/>
        </p:nvSpPr>
        <p:spPr>
          <a:xfrm>
            <a:off x="2928000" y="684000"/>
            <a:ext cx="528732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Virtualización - Hypervizor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68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2928000" y="684000"/>
            <a:ext cx="6201000" cy="119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Ctr="1"/>
          <a:lstStyle/>
          <a:p>
            <a:pPr algn="ctr"/>
            <a:r>
              <a:rPr lang="es-AR" sz="3200" b="1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Questrial"/>
                <a:ea typeface="Questrial"/>
              </a:rPr>
              <a:t>Que es un Laboratorio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AR" sz="3200" b="1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Questrial"/>
                <a:ea typeface="Questrial"/>
              </a:rPr>
              <a:t>de Seguridad Informática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49" name="TextShape 3"/>
          <p:cNvSpPr txBox="1"/>
          <p:nvPr/>
        </p:nvSpPr>
        <p:spPr>
          <a:xfrm>
            <a:off x="1956000" y="2808000"/>
            <a:ext cx="8229600" cy="180000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4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Un entorno virtual que replica una red del mundo real.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4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Diferentes ambientes controlados creados para practicar a un bajo costo.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6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CustomShape 1"/>
          <p:cNvSpPr/>
          <p:nvPr/>
        </p:nvSpPr>
        <p:spPr>
          <a:xfrm>
            <a:off x="3472680" y="684000"/>
            <a:ext cx="5999040" cy="119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Ctr="1"/>
          <a:lstStyle/>
          <a:p>
            <a:pPr algn="ctr"/>
            <a:r>
              <a:rPr lang="es-AR" sz="3200" b="1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Para que crear un Laboratorio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AR" sz="3200" b="1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 Seguridad Informática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51" name="TextShape 2"/>
          <p:cNvSpPr txBox="1"/>
          <p:nvPr/>
        </p:nvSpPr>
        <p:spPr>
          <a:xfrm>
            <a:off x="1884000" y="1773360"/>
            <a:ext cx="8784000" cy="431964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2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Ganar nuevo conocimiento, practicar para poder rendir certificaciones internacionales.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2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Realizar pruebas en un ambiente controlado.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2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No comprometer un sistema productivo.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2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Pruebas de Concepto (</a:t>
            </a:r>
            <a:r>
              <a:rPr lang="es-AR" sz="22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PoC</a:t>
            </a:r>
            <a:r>
              <a:rPr lang="es-AR" sz="22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).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2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Todo lo que se practica en el laboratorio es legal, no se necesita un consentimiento firmado para realizar un Penetration Test.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2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El uso de un laboratorio totalmente controlado es una de las mejores maneras de encontrar vulnerabilidades de software.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5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ustomShape 1"/>
          <p:cNvSpPr/>
          <p:nvPr/>
        </p:nvSpPr>
        <p:spPr>
          <a:xfrm>
            <a:off x="3683820" y="822240"/>
            <a:ext cx="4824360" cy="119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/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Quienes deben crear un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Laboratorio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54" name="TextShape 2"/>
          <p:cNvSpPr txBox="1"/>
          <p:nvPr/>
        </p:nvSpPr>
        <p:spPr>
          <a:xfrm>
            <a:off x="2100000" y="2016000"/>
            <a:ext cx="8568000" cy="360684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Personal de Seguridad Informática (</a:t>
            </a:r>
            <a:r>
              <a:rPr lang="es-AR" sz="2600" cap="small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Ofensiva(Red </a:t>
            </a:r>
            <a:r>
              <a:rPr lang="es-AR" sz="26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Team</a:t>
            </a: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)/</a:t>
            </a:r>
            <a:r>
              <a:rPr lang="es-AR" sz="2600" cap="small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Defensiva(Blue </a:t>
            </a:r>
            <a:r>
              <a:rPr lang="es-AR" sz="26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Team</a:t>
            </a: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)).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Personal de IT (</a:t>
            </a:r>
            <a:r>
              <a:rPr lang="es-AR" sz="26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Networking</a:t>
            </a: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s-AR" sz="2600" cap="small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SysAdmin</a:t>
            </a: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).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Estudiantes.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Entusiastas.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Cualquier persona que quiera aprender una nueva habilidad!!!!.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Ustedes!.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PARANAConf</a:t>
            </a:r>
            <a:r>
              <a:rPr kumimoji="0" lang="es-AR" sz="1400" b="1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.</a:t>
            </a:r>
            <a:r>
              <a:rPr kumimoji="0" lang="es-ES" sz="1400" b="1" i="0" u="none" strike="noStrike" kern="0" cap="none" spc="-1" normalizeH="0" baseline="0" noProof="0" dirty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A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Conferencia de tecnología, informática, comunicaciones y seguridad informática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1" i="0" u="none" strike="noStrike" kern="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en Paraná (Entre Ríos).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24406E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29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y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30 </a:t>
            </a:r>
            <a:r>
              <a:rPr kumimoji="0" lang="es-ES" sz="1400" b="0" i="0" u="none" strike="noStrike" kern="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de </a:t>
            </a:r>
            <a:r>
              <a:rPr kumimoji="0" lang="es-ES" sz="1400" b="0" i="0" u="none" strike="noStrike" kern="0" cap="none" spc="-1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entury Gothic" panose="020B0502020202020204"/>
                <a:ea typeface="+mn-ea"/>
                <a:cs typeface="+mn-cs"/>
              </a:rPr>
              <a:t>Marzo 2018</a:t>
            </a:r>
            <a:endParaRPr kumimoji="0" lang="es-AR" sz="18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0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1296</Words>
  <Application>Microsoft Office PowerPoint</Application>
  <PresentationFormat>Panorámica</PresentationFormat>
  <Paragraphs>152</Paragraphs>
  <Slides>17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8" baseType="lpstr">
      <vt:lpstr>Arial</vt:lpstr>
      <vt:lpstr>Calibri</vt:lpstr>
      <vt:lpstr>Century Gothic</vt:lpstr>
      <vt:lpstr>DejaVu Sans</vt:lpstr>
      <vt:lpstr>Noto Sans CJK SC Regular</vt:lpstr>
      <vt:lpstr>Questrial</vt:lpstr>
      <vt:lpstr>Symbol</vt:lpstr>
      <vt:lpstr>Times New Roman</vt:lpstr>
      <vt:lpstr>Wingdings</vt:lpstr>
      <vt:lpstr>Malla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Raybar</dc:creator>
  <cp:lastModifiedBy>Ruben Dario Aybar</cp:lastModifiedBy>
  <cp:revision>21</cp:revision>
  <dcterms:created xsi:type="dcterms:W3CDTF">2018-03-24T22:00:12Z</dcterms:created>
  <dcterms:modified xsi:type="dcterms:W3CDTF">2018-03-30T12:32:27Z</dcterms:modified>
</cp:coreProperties>
</file>